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2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2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82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5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09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8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5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5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1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1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A91D2-E312-4B48-AECC-A81B01B31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30" y="2063262"/>
            <a:ext cx="4153270" cy="2661138"/>
          </a:xfrm>
        </p:spPr>
        <p:txBody>
          <a:bodyPr anchor="ctr">
            <a:normAutofit/>
          </a:bodyPr>
          <a:lstStyle/>
          <a:p>
            <a:r>
              <a:rPr lang="bg-BG" sz="3600" dirty="0"/>
              <a:t>ДГ „Незабравка“ 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EC312D-0628-4059-BCFC-3D05254A7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84643" y="3902616"/>
            <a:ext cx="3739277" cy="1116622"/>
          </a:xfrm>
        </p:spPr>
        <p:txBody>
          <a:bodyPr>
            <a:normAutofit/>
          </a:bodyPr>
          <a:lstStyle/>
          <a:p>
            <a:r>
              <a:rPr lang="bg-BG" dirty="0"/>
              <a:t>с. Горна Митрополия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EEDE4E-EAF5-4D99-8A01-9771ECC42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7" r="-1" b="-1"/>
          <a:stretch/>
        </p:blipFill>
        <p:spPr>
          <a:xfrm>
            <a:off x="5284606" y="1241512"/>
            <a:ext cx="6260963" cy="437497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8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11A348-E559-43AA-ADD5-1888BF9E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525394"/>
            <a:ext cx="9613861" cy="1080938"/>
          </a:xfrm>
        </p:spPr>
        <p:txBody>
          <a:bodyPr>
            <a:normAutofit/>
          </a:bodyPr>
          <a:lstStyle/>
          <a:p>
            <a:r>
              <a:rPr lang="bg-BG" sz="2400" dirty="0"/>
              <a:t>Тема: „Звукове и думи“ – Правилно </a:t>
            </a:r>
            <a:br>
              <a:rPr lang="bg-BG" sz="2400" dirty="0"/>
            </a:br>
            <a:r>
              <a:rPr lang="bg-BG" sz="2400" dirty="0"/>
              <a:t>изговаряне на звукове и формиране </a:t>
            </a:r>
            <a:br>
              <a:rPr lang="bg-BG" sz="2400" dirty="0"/>
            </a:br>
            <a:r>
              <a:rPr lang="bg-BG" sz="2400" dirty="0"/>
              <a:t>на представи за графични знаци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F5C6CEC-D54E-41AA-BFC8-1B11CE386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93964"/>
              </p:ext>
            </p:extLst>
          </p:nvPr>
        </p:nvGraphicFramePr>
        <p:xfrm>
          <a:off x="680321" y="1834166"/>
          <a:ext cx="605028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xmlns="" val="294173545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1477855319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xmlns="" val="2117657304"/>
                    </a:ext>
                  </a:extLst>
                </a:gridCol>
                <a:gridCol w="1729740">
                  <a:extLst>
                    <a:ext uri="{9D8B030D-6E8A-4147-A177-3AD203B41FA5}">
                      <a16:colId xmlns:a16="http://schemas.microsoft.com/office/drawing/2014/main" xmlns="" val="23279842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Тема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Ядро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Задачи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Очаквани резултати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5415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„Звукове и думи“ – Правилно изговаряне на звукове и формиране на представи за графични знаци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Звукова култура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Граматически правилна реч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 Разпознаване и назоваване на буква ‚О‘ </a:t>
                      </a:r>
                      <a:br>
                        <a:rPr lang="bg-BG" sz="1200" dirty="0">
                          <a:effectLst/>
                        </a:rPr>
                      </a:br>
                      <a:r>
                        <a:rPr lang="bg-BG" sz="1200" dirty="0">
                          <a:effectLst/>
                        </a:rPr>
                        <a:t>2. Изграждане на представи за графични знаци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Да разпознават, назовават и съставят думи с буква „О“, демонстриране на начални графични умения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578697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person, floor, indoor, child&#10;&#10;Description automatically generated">
            <a:extLst>
              <a:ext uri="{FF2B5EF4-FFF2-40B4-BE49-F238E27FC236}">
                <a16:creationId xmlns:a16="http://schemas.microsoft.com/office/drawing/2014/main" xmlns="" id="{32FC3260-7230-4547-A7BC-A31915440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70" y="316862"/>
            <a:ext cx="2432313" cy="3243084"/>
          </a:xfrm>
          <a:prstGeom prst="rect">
            <a:avLst/>
          </a:prstGeom>
        </p:spPr>
      </p:pic>
      <p:pic>
        <p:nvPicPr>
          <p:cNvPr id="8" name="Picture 7" descr="A picture containing text, person, indoor, child&#10;&#10;Description automatically generated">
            <a:extLst>
              <a:ext uri="{FF2B5EF4-FFF2-40B4-BE49-F238E27FC236}">
                <a16:creationId xmlns:a16="http://schemas.microsoft.com/office/drawing/2014/main" xmlns="" id="{0B168AA3-ADE4-41D1-BB08-C5AD5EC713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96" y="3829191"/>
            <a:ext cx="2206991" cy="2942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6CBF65-ADEB-42D8-8479-C2A264E9A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6" y="3754064"/>
            <a:ext cx="2285901" cy="3047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3CA38A-C36C-4C2C-BF1E-E837331D2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14" y="3941099"/>
            <a:ext cx="3533740" cy="26503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104E24-839A-41A9-85DB-CE1628681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184" y="169715"/>
            <a:ext cx="2717788" cy="3623717"/>
          </a:xfrm>
          <a:prstGeom prst="rect">
            <a:avLst/>
          </a:prstGeom>
        </p:spPr>
      </p:pic>
      <p:pic>
        <p:nvPicPr>
          <p:cNvPr id="16" name="Picture 15" descr="A picture containing person, child&#10;&#10;Description automatically generated">
            <a:extLst>
              <a:ext uri="{FF2B5EF4-FFF2-40B4-BE49-F238E27FC236}">
                <a16:creationId xmlns:a16="http://schemas.microsoft.com/office/drawing/2014/main" xmlns="" id="{D8C4B246-2B25-47E8-A13B-FFF96741E3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08" y="3890800"/>
            <a:ext cx="2160785" cy="28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E31CB-4AC8-4DD1-8E22-5C04982D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Тема: „Съставяне на </a:t>
            </a:r>
            <a:br>
              <a:rPr lang="bg-BG" sz="2400" dirty="0"/>
            </a:br>
            <a:r>
              <a:rPr lang="bg-BG" sz="2400" dirty="0"/>
              <a:t>изречения по картинки“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F5E5097-45C2-48BD-8124-2540B6C73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523307"/>
              </p:ext>
            </p:extLst>
          </p:nvPr>
        </p:nvGraphicFramePr>
        <p:xfrm>
          <a:off x="680321" y="1783080"/>
          <a:ext cx="605028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xmlns="" val="2181609098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3973736921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xmlns="" val="207330403"/>
                    </a:ext>
                  </a:extLst>
                </a:gridCol>
                <a:gridCol w="1729740">
                  <a:extLst>
                    <a:ext uri="{9D8B030D-6E8A-4147-A177-3AD203B41FA5}">
                      <a16:colId xmlns:a16="http://schemas.microsoft.com/office/drawing/2014/main" xmlns="" val="545496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Тема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Ядро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Задачи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Очаквани резултати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5286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/>
                        <a:t>„Съставяне на изречения по картинки“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Свързана реч</a:t>
                      </a:r>
                      <a:br>
                        <a:rPr lang="bg-BG" sz="1200" dirty="0">
                          <a:effectLst/>
                        </a:rPr>
                      </a:br>
                      <a:r>
                        <a:rPr lang="bg-BG" sz="1200" dirty="0">
                          <a:effectLst/>
                        </a:rPr>
                        <a:t>Граматически правилна реч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 Да съставят сложни изречения по картинки като използват съюза ‚а‘</a:t>
                      </a:r>
                      <a:br>
                        <a:rPr lang="bg-BG" sz="1200" dirty="0">
                          <a:effectLst/>
                        </a:rPr>
                      </a:br>
                      <a:r>
                        <a:rPr lang="bg-BG" sz="1200" dirty="0">
                          <a:effectLst/>
                        </a:rPr>
                        <a:t>2. Да отделят и броят думите в изреченията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Развиване на умения за участие в разговор и назоваване на предмети и животни от околния свят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4470791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person, table, child&#10;&#10;Description automatically generated">
            <a:extLst>
              <a:ext uri="{FF2B5EF4-FFF2-40B4-BE49-F238E27FC236}">
                <a16:creationId xmlns:a16="http://schemas.microsoft.com/office/drawing/2014/main" xmlns="" id="{DB9F2702-AF2C-492B-B2D2-C0569B2A4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39" y="3256674"/>
            <a:ext cx="2621395" cy="3495193"/>
          </a:xfrm>
          <a:prstGeom prst="rect">
            <a:avLst/>
          </a:prstGeom>
        </p:spPr>
      </p:pic>
      <p:pic>
        <p:nvPicPr>
          <p:cNvPr id="8" name="Picture 7" descr="A picture containing text, indoor, floor, child&#10;&#10;Description automatically generated">
            <a:extLst>
              <a:ext uri="{FF2B5EF4-FFF2-40B4-BE49-F238E27FC236}">
                <a16:creationId xmlns:a16="http://schemas.microsoft.com/office/drawing/2014/main" xmlns="" id="{4358A741-6FE6-409E-B245-EDE4EBDD2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85" y="452760"/>
            <a:ext cx="2101345" cy="2801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892591-949C-436A-8EA2-74FF2B630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00" y="3327998"/>
            <a:ext cx="2543755" cy="3391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4EE0C2-AF9F-481C-8F63-E9B66CFAF8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65" y="4438835"/>
            <a:ext cx="3041114" cy="2280836"/>
          </a:xfrm>
          <a:prstGeom prst="rect">
            <a:avLst/>
          </a:prstGeom>
        </p:spPr>
      </p:pic>
      <p:pic>
        <p:nvPicPr>
          <p:cNvPr id="14" name="Picture 13" descr="A picture containing person, child, indoor, young&#10;&#10;Description automatically generated">
            <a:extLst>
              <a:ext uri="{FF2B5EF4-FFF2-40B4-BE49-F238E27FC236}">
                <a16:creationId xmlns:a16="http://schemas.microsoft.com/office/drawing/2014/main" xmlns="" id="{958EBD46-7DF5-4E7C-9EE0-58D5155BFB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3256674"/>
            <a:ext cx="2621396" cy="34951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06CE6B4-6110-4AD3-92D3-768A3E543A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49" y="197847"/>
            <a:ext cx="3031730" cy="404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9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1F925-0A5D-4AFE-BABA-7A619B9F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Тема: „Рибарят и златната рибка“</a:t>
            </a:r>
            <a:br>
              <a:rPr lang="bg-BG" sz="2400" dirty="0"/>
            </a:br>
            <a:r>
              <a:rPr lang="bg-BG" sz="2400" dirty="0"/>
              <a:t>- преразказ на приказка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F216905-B44C-4B03-8988-4E1DAF23B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42070"/>
              </p:ext>
            </p:extLst>
          </p:nvPr>
        </p:nvGraphicFramePr>
        <p:xfrm>
          <a:off x="680321" y="1834166"/>
          <a:ext cx="605028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xmlns="" val="2753906576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1327298950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xmlns="" val="2782122421"/>
                    </a:ext>
                  </a:extLst>
                </a:gridCol>
                <a:gridCol w="1729740">
                  <a:extLst>
                    <a:ext uri="{9D8B030D-6E8A-4147-A177-3AD203B41FA5}">
                      <a16:colId xmlns:a16="http://schemas.microsoft.com/office/drawing/2014/main" xmlns="" val="3096825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Тема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Ядро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Задачи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Очаквани резултати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7825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/>
                        <a:t>„Рибарят и златната рибка“</a:t>
                      </a:r>
                      <a:br>
                        <a:rPr lang="bg-BG" sz="1200" dirty="0"/>
                      </a:br>
                      <a:r>
                        <a:rPr lang="bg-BG" sz="1200" dirty="0"/>
                        <a:t>- преразказ на приказка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Пресъздаване на литературно произведение</a:t>
                      </a:r>
                      <a:br>
                        <a:rPr lang="bg-BG" sz="1200" dirty="0">
                          <a:effectLst/>
                        </a:rPr>
                      </a:br>
                      <a:r>
                        <a:rPr lang="bg-BG" sz="1200" dirty="0">
                          <a:effectLst/>
                        </a:rPr>
                        <a:t>Речник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 Да назовават герои и епизоди от приказката</a:t>
                      </a:r>
                      <a:br>
                        <a:rPr lang="bg-BG" sz="1200" dirty="0">
                          <a:effectLst/>
                        </a:rPr>
                      </a:br>
                      <a:r>
                        <a:rPr lang="bg-BG" sz="1200" dirty="0">
                          <a:effectLst/>
                        </a:rPr>
                        <a:t>2. Да преразказват приказката по опорни думи и илюстрации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Преразказ на приказка по нагледна опора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67446177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child, person, child&#10;&#10;Description automatically generated">
            <a:extLst>
              <a:ext uri="{FF2B5EF4-FFF2-40B4-BE49-F238E27FC236}">
                <a16:creationId xmlns:a16="http://schemas.microsoft.com/office/drawing/2014/main" xmlns="" id="{348F4048-04A1-463E-9BAE-AE078C955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54" y="165730"/>
            <a:ext cx="2368311" cy="3157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90086F-43B1-4220-A17B-7C31FD7D2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06" y="106808"/>
            <a:ext cx="2456695" cy="3275592"/>
          </a:xfrm>
          <a:prstGeom prst="rect">
            <a:avLst/>
          </a:prstGeom>
        </p:spPr>
      </p:pic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BC49618F-B045-42DE-B401-E02966052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05" y="3475601"/>
            <a:ext cx="2959741" cy="3269846"/>
          </a:xfrm>
          <a:prstGeom prst="rect">
            <a:avLst/>
          </a:prstGeom>
        </p:spPr>
      </p:pic>
      <p:pic>
        <p:nvPicPr>
          <p:cNvPr id="12" name="Picture 11" descr="A picture containing table, person, sitting, indoor&#10;&#10;Description automatically generated">
            <a:extLst>
              <a:ext uri="{FF2B5EF4-FFF2-40B4-BE49-F238E27FC236}">
                <a16:creationId xmlns:a16="http://schemas.microsoft.com/office/drawing/2014/main" xmlns="" id="{82CA3607-3517-4221-B6FE-752C3FC70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4" y="3428999"/>
            <a:ext cx="2509283" cy="3345711"/>
          </a:xfrm>
          <a:prstGeom prst="rect">
            <a:avLst/>
          </a:prstGeom>
        </p:spPr>
      </p:pic>
      <p:pic>
        <p:nvPicPr>
          <p:cNvPr id="14" name="Picture 13" descr="A picture containing text, person, indoor, child&#10;&#10;Description automatically generated">
            <a:extLst>
              <a:ext uri="{FF2B5EF4-FFF2-40B4-BE49-F238E27FC236}">
                <a16:creationId xmlns:a16="http://schemas.microsoft.com/office/drawing/2014/main" xmlns="" id="{B76C0563-031D-425A-88B2-59666EA98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09" y="3370805"/>
            <a:ext cx="2571750" cy="3429000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8686DF41-3A4F-4415-B08E-715BAD880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31" y="3378056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27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C2C02-F6B9-450B-8444-5A38943E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Насоки за бъдещата работа: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BA24B7-16DE-4763-A27A-9B41AD02A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bg-BG" dirty="0"/>
              <a:t>Да се работи за активно участие в дейностите по БЕЛ, обогатяване на лексикалния запас на децата, използване на думите по предназначение и намиране на подходящи думи за описание на речевата ситуация.</a:t>
            </a:r>
          </a:p>
          <a:p>
            <a:pPr marL="457200" indent="-457200">
              <a:buAutoNum type="arabicPeriod"/>
            </a:pPr>
            <a:r>
              <a:rPr lang="bg-BG" dirty="0"/>
              <a:t>Да се работи за правилното изговаряне на трудните звукове и развитие на свързаната реч. </a:t>
            </a:r>
          </a:p>
          <a:p>
            <a:pPr marL="457200" indent="-457200">
              <a:buAutoNum type="arabicPeriod"/>
            </a:pPr>
            <a:r>
              <a:rPr lang="bg-BG" dirty="0"/>
              <a:t>Да се работи за съставяне на граматически правилни и логически построени изречения и свързването им в текст.</a:t>
            </a:r>
          </a:p>
          <a:p>
            <a:pPr marL="457200" indent="-457200">
              <a:buAutoNum type="arabicPeriod"/>
            </a:pPr>
            <a:r>
              <a:rPr lang="bg-BG" dirty="0"/>
              <a:t>Да се овладеят и намалят неточностите, допускани при преразказ на приказка, както да спазват последователността на сюжета и действията на героите. </a:t>
            </a:r>
          </a:p>
          <a:p>
            <a:pPr marL="457200" indent="-457200">
              <a:buAutoNum type="arabicPeriod"/>
            </a:pPr>
            <a:r>
              <a:rPr lang="bg-BG" dirty="0"/>
              <a:t>Да се работи за подобряване устойчивостта на вниманието, силата и темпа на говорене и развитие на </a:t>
            </a:r>
            <a:r>
              <a:rPr lang="bg-BG"/>
              <a:t>фината моторика.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2893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2A562D-C548-4A4C-B49E-484B19AFF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ДГ „Незабравка“ работи вече една година по Проект „Активно приобщаване в системата на предучилищното образование“. </a:t>
            </a:r>
          </a:p>
          <a:p>
            <a:endParaRPr lang="bg-BG" dirty="0"/>
          </a:p>
          <a:p>
            <a:r>
              <a:rPr lang="bg-BG" dirty="0"/>
              <a:t>Стартирахме работата по проекта през месец Ноември 2019г с една група от 5 деца, а от тази учебна година се сформираха 2 групи с ръководители:</a:t>
            </a:r>
            <a:br>
              <a:rPr lang="bg-BG" dirty="0"/>
            </a:br>
            <a:r>
              <a:rPr lang="bg-BG" dirty="0"/>
              <a:t>- Теодора Велинова Недялкова–</a:t>
            </a:r>
            <a:r>
              <a:rPr lang="bg-BG" dirty="0" err="1"/>
              <a:t>Фитова</a:t>
            </a:r>
            <a:r>
              <a:rPr lang="bg-BG" dirty="0"/>
              <a:t> – Старши учител</a:t>
            </a:r>
            <a:br>
              <a:rPr lang="bg-BG" dirty="0"/>
            </a:br>
            <a:r>
              <a:rPr lang="bg-BG" dirty="0"/>
              <a:t>- Велислава Иванова Ангелова – Учител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8694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AA574-602A-41EF-81EB-11442060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E5AF9-761B-4966-B238-648E1CCEF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Всички деца имат съществени пропуски в езиковото и речевото си развитие. Имат беден за възрастта си речник и не участват активно в дейностите по БЕЛ. Част от децата имат проблеми с правилното произнасяне на определени звукове в думите, нямат умения да съставят граматически правилни изречения, не използват думите по предназначение, затрудняват се при съставяне на кратък текст по картина и преразказ на литературно произведение.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9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CDAB8-B88E-4F62-BB88-AEBF48F3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C31EB4-C682-4D95-B328-760F6A31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86252"/>
            <a:ext cx="9613861" cy="4350059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Децата с интерес и желание се включват в предложените дейности и овладяват книжовния български език. </a:t>
            </a:r>
          </a:p>
          <a:p>
            <a:r>
              <a:rPr lang="bg-BG" dirty="0"/>
              <a:t>Ръководителите на групите подбират теми, съобразно индивидуалните възможности на децата и техните потребности и интереси. </a:t>
            </a:r>
          </a:p>
          <a:p>
            <a:r>
              <a:rPr lang="bg-BG" dirty="0"/>
              <a:t>Основната работа е за обогатяване и активизиране на детския речник чрез игрови упражнения и игри за назоваване на предмети, обекти и събития от околния свят.</a:t>
            </a:r>
          </a:p>
          <a:p>
            <a:r>
              <a:rPr lang="bg-BG" dirty="0"/>
              <a:t>В програмата за обучение на групите са включени теми за възприемане на стихотворение, възприемане и преразказ на приказка, които помагат за по-голямо разбиране на определен художествен текст. Има теми за обогатяване на речника, активизиране на звания на съществителни имена, правилна употреба на съществителни и прилагателни имена и глаголи и съставяне на прости изречения и разширяването им, както и беседа по картина и съставяне на кратък текст по картина.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4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F7436-0538-4783-B50B-BCCD8A69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34F07-34CA-4FFC-B9DE-6299603A9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 връзка с очакваните резултати, до сега децата постигнаха малък напредък в речевото си развитие, но някои все още не използват думите по предназначение и не изразяват граматически правилно мислите си. Все още отговарят на въпроси с прости изречения и не могат да построяват логически свързани изречения. Срещат трудности и допускат неточности при наизустяване на стихотворение и опит за преразказ на приказка.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EA849-679C-4113-8DFF-29E7183C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68" y="538308"/>
            <a:ext cx="9613861" cy="1080938"/>
          </a:xfrm>
        </p:spPr>
        <p:txBody>
          <a:bodyPr>
            <a:normAutofit/>
          </a:bodyPr>
          <a:lstStyle/>
          <a:p>
            <a:r>
              <a:rPr lang="bg-BG" sz="2400" dirty="0"/>
              <a:t>Предоставеният снимков материал е на тема „Есен“.</a:t>
            </a:r>
            <a:br>
              <a:rPr lang="bg-BG" sz="2400" dirty="0"/>
            </a:br>
            <a:endParaRPr lang="en-US" sz="2400" dirty="0"/>
          </a:p>
        </p:txBody>
      </p:sp>
      <p:pic>
        <p:nvPicPr>
          <p:cNvPr id="20" name="Content Placeholder 19" descr="A picture containing person, child, young, child&#10;&#10;Description automatically generated">
            <a:extLst>
              <a:ext uri="{FF2B5EF4-FFF2-40B4-BE49-F238E27FC236}">
                <a16:creationId xmlns:a16="http://schemas.microsoft.com/office/drawing/2014/main" xmlns="" id="{CA8725D1-51B7-4011-98DE-1E52E1931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34" y="3625214"/>
            <a:ext cx="2367904" cy="3157206"/>
          </a:xfr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74E0565-8B2B-4C90-B2CB-AD3252F28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300796"/>
              </p:ext>
            </p:extLst>
          </p:nvPr>
        </p:nvGraphicFramePr>
        <p:xfrm>
          <a:off x="178298" y="1281488"/>
          <a:ext cx="7102379" cy="1951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917">
                  <a:extLst>
                    <a:ext uri="{9D8B030D-6E8A-4147-A177-3AD203B41FA5}">
                      <a16:colId xmlns:a16="http://schemas.microsoft.com/office/drawing/2014/main" xmlns="" val="3467013315"/>
                    </a:ext>
                  </a:extLst>
                </a:gridCol>
                <a:gridCol w="1584767">
                  <a:extLst>
                    <a:ext uri="{9D8B030D-6E8A-4147-A177-3AD203B41FA5}">
                      <a16:colId xmlns:a16="http://schemas.microsoft.com/office/drawing/2014/main" xmlns="" val="3842683916"/>
                    </a:ext>
                  </a:extLst>
                </a:gridCol>
                <a:gridCol w="2008166">
                  <a:extLst>
                    <a:ext uri="{9D8B030D-6E8A-4147-A177-3AD203B41FA5}">
                      <a16:colId xmlns:a16="http://schemas.microsoft.com/office/drawing/2014/main" xmlns="" val="4061849055"/>
                    </a:ext>
                  </a:extLst>
                </a:gridCol>
                <a:gridCol w="2030529">
                  <a:extLst>
                    <a:ext uri="{9D8B030D-6E8A-4147-A177-3AD203B41FA5}">
                      <a16:colId xmlns:a16="http://schemas.microsoft.com/office/drawing/2014/main" xmlns="" val="3644774188"/>
                    </a:ext>
                  </a:extLst>
                </a:gridCol>
              </a:tblGrid>
              <a:tr h="1951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Ядро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Очаквани резултати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9184736"/>
                  </a:ext>
                </a:extLst>
              </a:tr>
              <a:tr h="17561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„Есен“-възприемане на стихотворение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Я: „Свързана реч“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Я: “Речник“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1. Активизиране употребата на думи,названия на предмети от бита и уточняване значението им.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2. Развиване умения за отговаряне на въпроси.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Затвърдяване на умения за правилна употреба на думи, названия на професии.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0410523"/>
                  </a:ext>
                </a:extLst>
              </a:tr>
            </a:tbl>
          </a:graphicData>
        </a:graphic>
      </p:graphicFrame>
      <p:pic>
        <p:nvPicPr>
          <p:cNvPr id="22" name="Picture 21" descr="A child standing in a room&#10;&#10;Description automatically generated">
            <a:extLst>
              <a:ext uri="{FF2B5EF4-FFF2-40B4-BE49-F238E27FC236}">
                <a16:creationId xmlns:a16="http://schemas.microsoft.com/office/drawing/2014/main" xmlns="" id="{013C6D44-F0E3-41E0-8AAC-93955296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73" y="3646467"/>
            <a:ext cx="2351964" cy="3135953"/>
          </a:xfrm>
          <a:prstGeom prst="rect">
            <a:avLst/>
          </a:prstGeom>
        </p:spPr>
      </p:pic>
      <p:pic>
        <p:nvPicPr>
          <p:cNvPr id="24" name="Picture 23" descr="A person standing in front of a sign&#10;&#10;Description automatically generated">
            <a:extLst>
              <a:ext uri="{FF2B5EF4-FFF2-40B4-BE49-F238E27FC236}">
                <a16:creationId xmlns:a16="http://schemas.microsoft.com/office/drawing/2014/main" xmlns="" id="{9018677D-AF8F-4F97-AC58-AB2C82825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03" y="3625214"/>
            <a:ext cx="2367904" cy="3157206"/>
          </a:xfrm>
          <a:prstGeom prst="rect">
            <a:avLst/>
          </a:prstGeom>
        </p:spPr>
      </p:pic>
      <p:pic>
        <p:nvPicPr>
          <p:cNvPr id="26" name="Picture 2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A0DC4AEB-AD4F-4706-8766-1C6EA8FF9D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8"/>
          <a:stretch/>
        </p:blipFill>
        <p:spPr>
          <a:xfrm>
            <a:off x="8508147" y="538308"/>
            <a:ext cx="2606051" cy="2759366"/>
          </a:xfrm>
          <a:prstGeom prst="rect">
            <a:avLst/>
          </a:prstGeom>
        </p:spPr>
      </p:pic>
      <p:pic>
        <p:nvPicPr>
          <p:cNvPr id="28" name="Picture 27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xmlns="" id="{08C507F2-F029-42B3-815D-391F31C775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50" y="3618823"/>
            <a:ext cx="2372698" cy="3163597"/>
          </a:xfrm>
          <a:prstGeom prst="rect">
            <a:avLst/>
          </a:prstGeom>
        </p:spPr>
      </p:pic>
      <p:pic>
        <p:nvPicPr>
          <p:cNvPr id="30" name="Picture 29" descr="A group of young children sitting around a table&#10;&#10;Description automatically generated">
            <a:extLst>
              <a:ext uri="{FF2B5EF4-FFF2-40B4-BE49-F238E27FC236}">
                <a16:creationId xmlns:a16="http://schemas.microsoft.com/office/drawing/2014/main" xmlns="" id="{D6D4BFBC-7BD4-4B65-86EB-8967C1BFD7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" y="3628722"/>
            <a:ext cx="2372698" cy="316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2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A1228-2800-4614-BB56-1F4A91FF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60" y="665587"/>
            <a:ext cx="9613861" cy="1080938"/>
          </a:xfrm>
        </p:spPr>
        <p:txBody>
          <a:bodyPr>
            <a:normAutofit/>
          </a:bodyPr>
          <a:lstStyle/>
          <a:p>
            <a:r>
              <a:rPr lang="bg-BG" sz="2400" dirty="0"/>
              <a:t>Тема:</a:t>
            </a:r>
            <a:br>
              <a:rPr lang="bg-BG" sz="2400" dirty="0"/>
            </a:br>
            <a:r>
              <a:rPr lang="bg-BG" sz="2400" dirty="0"/>
              <a:t>„В Дядо Петковия двор“.</a:t>
            </a:r>
            <a:br>
              <a:rPr lang="bg-BG" sz="2400" dirty="0"/>
            </a:b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85A2478-8BE0-49A9-924E-66615B9CC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187768"/>
              </p:ext>
            </p:extLst>
          </p:nvPr>
        </p:nvGraphicFramePr>
        <p:xfrm>
          <a:off x="227560" y="1746525"/>
          <a:ext cx="6050280" cy="1125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xmlns="" val="108884988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371982002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xmlns="" val="959330949"/>
                    </a:ext>
                  </a:extLst>
                </a:gridCol>
                <a:gridCol w="1729740">
                  <a:extLst>
                    <a:ext uri="{9D8B030D-6E8A-4147-A177-3AD203B41FA5}">
                      <a16:colId xmlns:a16="http://schemas.microsoft.com/office/drawing/2014/main" xmlns="" val="231978168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Ядро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Очаквани резултати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8462553"/>
                  </a:ext>
                </a:extLst>
              </a:tr>
              <a:tr h="942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В Дядо-Петковия двор – беседа по картина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Звукова култура, Граматически правилна реч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1. Беседа по картина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2. Активизиране наименованията на домашни животни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Формиране на умения за създаване на описателен разказ по образец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4126293"/>
                  </a:ext>
                </a:extLst>
              </a:tr>
            </a:tbl>
          </a:graphicData>
        </a:graphic>
      </p:graphicFrame>
      <p:pic>
        <p:nvPicPr>
          <p:cNvPr id="6" name="Picture 5" descr="A picture containing person, table, indoor, child&#10;&#10;Description automatically generated">
            <a:extLst>
              <a:ext uri="{FF2B5EF4-FFF2-40B4-BE49-F238E27FC236}">
                <a16:creationId xmlns:a16="http://schemas.microsoft.com/office/drawing/2014/main" xmlns="" id="{AE153D48-9BEC-41C8-B1D4-ECF4C7922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32" y="3648733"/>
            <a:ext cx="2317201" cy="3089601"/>
          </a:xfrm>
          <a:prstGeom prst="rect">
            <a:avLst/>
          </a:prstGeom>
        </p:spPr>
      </p:pic>
      <p:pic>
        <p:nvPicPr>
          <p:cNvPr id="8" name="Picture 7" descr="A picture containing child, child, young, sitting&#10;&#10;Description automatically generated">
            <a:extLst>
              <a:ext uri="{FF2B5EF4-FFF2-40B4-BE49-F238E27FC236}">
                <a16:creationId xmlns:a16="http://schemas.microsoft.com/office/drawing/2014/main" xmlns="" id="{193BF97C-6C5E-4526-8F80-617378474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64" y="3197884"/>
            <a:ext cx="2571750" cy="3429000"/>
          </a:xfrm>
          <a:prstGeom prst="rect">
            <a:avLst/>
          </a:prstGeom>
        </p:spPr>
      </p:pic>
      <p:pic>
        <p:nvPicPr>
          <p:cNvPr id="10" name="Picture 9" descr="A picture containing person, child, child, young&#10;&#10;Description automatically generated">
            <a:extLst>
              <a:ext uri="{FF2B5EF4-FFF2-40B4-BE49-F238E27FC236}">
                <a16:creationId xmlns:a16="http://schemas.microsoft.com/office/drawing/2014/main" xmlns="" id="{8B06E347-B6AC-4D0E-A86D-40DBB59E5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35" y="481207"/>
            <a:ext cx="2270244" cy="3026992"/>
          </a:xfrm>
          <a:prstGeom prst="rect">
            <a:avLst/>
          </a:prstGeom>
        </p:spPr>
      </p:pic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A56C8188-601E-45A4-89D2-1DC892C3EE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164" y="481207"/>
            <a:ext cx="2317202" cy="3089603"/>
          </a:xfrm>
          <a:prstGeom prst="rect">
            <a:avLst/>
          </a:prstGeom>
        </p:spPr>
      </p:pic>
      <p:pic>
        <p:nvPicPr>
          <p:cNvPr id="14" name="Picture 13" descr="A picture containing child, person, indoor, child&#10;&#10;Description automatically generated">
            <a:extLst>
              <a:ext uri="{FF2B5EF4-FFF2-40B4-BE49-F238E27FC236}">
                <a16:creationId xmlns:a16="http://schemas.microsoft.com/office/drawing/2014/main" xmlns="" id="{B107D500-ACAD-405B-8FF7-A6768C51F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042" y="3648732"/>
            <a:ext cx="2317201" cy="3089602"/>
          </a:xfrm>
          <a:prstGeom prst="rect">
            <a:avLst/>
          </a:prstGeom>
        </p:spPr>
      </p:pic>
      <p:pic>
        <p:nvPicPr>
          <p:cNvPr id="16" name="Picture 15" descr="A picture containing person, indoor, child, young&#10;&#10;Description automatically generated">
            <a:extLst>
              <a:ext uri="{FF2B5EF4-FFF2-40B4-BE49-F238E27FC236}">
                <a16:creationId xmlns:a16="http://schemas.microsoft.com/office/drawing/2014/main" xmlns="" id="{C25C283B-8D51-4565-9DF3-38DD5F03A8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" y="3197884"/>
            <a:ext cx="2570310" cy="34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1E3F2-CACA-4C19-9EEB-B0C8913A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Тема:</a:t>
            </a:r>
            <a:br>
              <a:rPr lang="bg-BG" sz="2400" dirty="0"/>
            </a:br>
            <a:r>
              <a:rPr lang="bg-BG" sz="2400" dirty="0"/>
              <a:t>„</a:t>
            </a:r>
            <a:r>
              <a:rPr lang="bg-BG" sz="2400" dirty="0" err="1"/>
              <a:t>Златокоска</a:t>
            </a:r>
            <a:r>
              <a:rPr lang="bg-BG" sz="2400" dirty="0"/>
              <a:t> и трите мечки“.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D77AB40-F193-4307-AF9A-AEBC170D8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405455"/>
              </p:ext>
            </p:extLst>
          </p:nvPr>
        </p:nvGraphicFramePr>
        <p:xfrm>
          <a:off x="680321" y="1834166"/>
          <a:ext cx="605028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xmlns="" val="2118238585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3693852318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xmlns="" val="2642413238"/>
                    </a:ext>
                  </a:extLst>
                </a:gridCol>
                <a:gridCol w="1729740">
                  <a:extLst>
                    <a:ext uri="{9D8B030D-6E8A-4147-A177-3AD203B41FA5}">
                      <a16:colId xmlns:a16="http://schemas.microsoft.com/office/drawing/2014/main" xmlns="" val="374030956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Ядро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Задачи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Очаквани резултати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8203128"/>
                  </a:ext>
                </a:extLst>
              </a:tr>
              <a:tr h="942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„Трите мечки“ – Английска </a:t>
                      </a:r>
                      <a:r>
                        <a:rPr lang="bg-BG" sz="1200">
                          <a:effectLst/>
                        </a:rPr>
                        <a:t>народна приказка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Възприемане на литературно произведение.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Свързана рея.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1. Запознаване със съдържанието на приказката „Трите мечки“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2. Степенуване на прилагателни имена с помощта на частиците по; най.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Определяне последователността на сюжета по илюстрации и характеристика на героите.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8130999"/>
                  </a:ext>
                </a:extLst>
              </a:tr>
            </a:tbl>
          </a:graphicData>
        </a:graphic>
      </p:graphicFrame>
      <p:pic>
        <p:nvPicPr>
          <p:cNvPr id="1026" name="Picture 2" descr="F:\snimki\127095687_417787649374757_91843133154617682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29" y="2067886"/>
            <a:ext cx="2667001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snimki\127186552_2293437937468574_848851091970007719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17" y="2520655"/>
            <a:ext cx="2327120" cy="31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snimki\127199983_369770107437403_455721477500160957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1" y="3865057"/>
            <a:ext cx="2122493" cy="28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snimki\127257041_175644450882241_285151328137721306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58" y="3862112"/>
            <a:ext cx="2151275" cy="28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snimki\127550034_202457571346381_418383142603594806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34" y="3823539"/>
            <a:ext cx="2153658" cy="28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7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A2AEF-F2FD-4637-A6C8-B16238AB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/>
              <a:t>Тема: „Снежанка и седемте джуджета“ – назоваване и описание на нравствени качества на герои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8F8123C8-134B-4E0A-99C1-E7687F768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98462"/>
              </p:ext>
            </p:extLst>
          </p:nvPr>
        </p:nvGraphicFramePr>
        <p:xfrm>
          <a:off x="680321" y="1937232"/>
          <a:ext cx="605028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840">
                  <a:extLst>
                    <a:ext uri="{9D8B030D-6E8A-4147-A177-3AD203B41FA5}">
                      <a16:colId xmlns:a16="http://schemas.microsoft.com/office/drawing/2014/main" xmlns="" val="4276876174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1629630679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xmlns="" val="3794882355"/>
                    </a:ext>
                  </a:extLst>
                </a:gridCol>
                <a:gridCol w="1729740">
                  <a:extLst>
                    <a:ext uri="{9D8B030D-6E8A-4147-A177-3AD203B41FA5}">
                      <a16:colId xmlns:a16="http://schemas.microsoft.com/office/drawing/2014/main" xmlns="" val="33667471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Тема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Ядро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Задачи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Очаквани резултати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408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„Снежанка и седемте джуджета“ – назоваване и описание на нравствени качества на герои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Възприемане на литературно произведение, Речник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bg-BG" sz="1200" dirty="0">
                          <a:effectLst/>
                          <a:latin typeface="+mj-lt"/>
                        </a:rPr>
                        <a:t>Да възприемат съдържанието на приказката </a:t>
                      </a:r>
                    </a:p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bg-BG" sz="1200" dirty="0">
                          <a:effectLst/>
                          <a:latin typeface="+mj-lt"/>
                        </a:rPr>
                        <a:t>Да назовават о описват герои от приказката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Ориентиране в приказния жанр и умения за съотнасяне по стъпките на героите към собствения опит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0613629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indoor, child, person&#10;&#10;Description automatically generated">
            <a:extLst>
              <a:ext uri="{FF2B5EF4-FFF2-40B4-BE49-F238E27FC236}">
                <a16:creationId xmlns:a16="http://schemas.microsoft.com/office/drawing/2014/main" xmlns="" id="{FE5E917D-28AC-4165-A256-254EA8117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85" y="3717705"/>
            <a:ext cx="2286000" cy="3048000"/>
          </a:xfrm>
          <a:prstGeom prst="rect">
            <a:avLst/>
          </a:prstGeom>
        </p:spPr>
      </p:pic>
      <p:pic>
        <p:nvPicPr>
          <p:cNvPr id="8" name="Picture 7" descr="A picture containing text, child, child, furniture&#10;&#10;Description automatically generated">
            <a:extLst>
              <a:ext uri="{FF2B5EF4-FFF2-40B4-BE49-F238E27FC236}">
                <a16:creationId xmlns:a16="http://schemas.microsoft.com/office/drawing/2014/main" xmlns="" id="{06EC8737-6389-4762-98BC-374364D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19" y="3694946"/>
            <a:ext cx="2286000" cy="3048000"/>
          </a:xfrm>
          <a:prstGeom prst="rect">
            <a:avLst/>
          </a:prstGeom>
        </p:spPr>
      </p:pic>
      <p:pic>
        <p:nvPicPr>
          <p:cNvPr id="10" name="Picture 9" descr="A picture containing text, person, indoor, child&#10;&#10;Description automatically generated">
            <a:extLst>
              <a:ext uri="{FF2B5EF4-FFF2-40B4-BE49-F238E27FC236}">
                <a16:creationId xmlns:a16="http://schemas.microsoft.com/office/drawing/2014/main" xmlns="" id="{E06C3C60-DA78-40A6-97CA-DD84E317F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18" y="1724024"/>
            <a:ext cx="2478837" cy="1859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47B0EA8-915F-42A5-82E3-D199E156B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3855095"/>
            <a:ext cx="3776278" cy="2832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8D87B6-90E3-4759-8731-3B96B392E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0" y="4168692"/>
            <a:ext cx="2813449" cy="21100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05B3669-ABE8-4ACE-A6A5-0E9DDE2002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52" y="166632"/>
            <a:ext cx="2674545" cy="35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92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89</TotalTime>
  <Words>831</Words>
  <Application>Microsoft Office PowerPoint</Application>
  <PresentationFormat>По избор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Berlin</vt:lpstr>
      <vt:lpstr>ДГ „Незабравка“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Предоставеният снимков материал е на тема „Есен“. </vt:lpstr>
      <vt:lpstr>Тема: „В Дядо Петковия двор“. </vt:lpstr>
      <vt:lpstr>Тема: „Златокоска и трите мечки“.</vt:lpstr>
      <vt:lpstr>Тема: „Снежанка и седемте джуджета“ – назоваване и описание на нравствени качества на герои</vt:lpstr>
      <vt:lpstr>Тема: „Звукове и думи“ – Правилно  изговаряне на звукове и формиране  на представи за графични знаци</vt:lpstr>
      <vt:lpstr>Тема: „Съставяне на  изречения по картинки“</vt:lpstr>
      <vt:lpstr>Тема: „Рибарят и златната рибка“ - преразказ на приказка</vt:lpstr>
      <vt:lpstr>Насоки за бъдещата работа: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Azuz</dc:creator>
  <cp:lastModifiedBy>PC</cp:lastModifiedBy>
  <cp:revision>18</cp:revision>
  <dcterms:created xsi:type="dcterms:W3CDTF">2020-11-23T15:52:14Z</dcterms:created>
  <dcterms:modified xsi:type="dcterms:W3CDTF">2020-11-25T09:58:45Z</dcterms:modified>
</cp:coreProperties>
</file>